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1013" y="2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c:style val="2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Monthly price point</c:v>
                </c:pt>
              </c:strCache>
            </c:strRef>
          </c:tx>
          <c:spPr>
            <a:solidFill>
              <a:srgbClr val="1E88E5"/>
            </a:solidFill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Directory</c:v>
                </c:pt>
                <c:pt idx="1">
                  <c:v>Intel tools</c:v>
                </c:pt>
                <c:pt idx="2">
                  <c:v>Capture+</c:v>
                </c:pt>
                <c:pt idx="3">
                  <c:v>KDM target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125</c:v>
                </c:pt>
                <c:pt idx="1">
                  <c:v>208</c:v>
                </c:pt>
                <c:pt idx="2">
                  <c:v>5000</c:v>
                </c:pt>
                <c:pt idx="3">
                  <c:v>1750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782-4E34-9C1A-FBE85EE299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94734554"/>
        <c:axId val="2094734552"/>
      </c:bar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4B5563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  <c:max val="6000"/>
          <c:min val="0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4B5563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jpg>
</file>

<file path=ppt/media/image2.jpg>
</file>

<file path=ppt/media/image3.jp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9872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Background photo: https://images.unsplash.com/photo-1573853066864-4813fd527c47 (U.S. Capitol at night, via Unsplash)
[/Sources]
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Team meeting photo (Unsplash): https://unsplash.com/photos/a-group-of-people-sitting-around-a-table-with-laptops-nMDjEyge8KA
[/Sources]
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Capitol photo (Unsplash): https://images.unsplash.com/photo-1653410772359-0ef817e04207
[/Sources]
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HigherGov pricing page (Starter/Standard annual pricing): https://www.highergov.com/pricing/ 
- GovTribe plan pages (annual pricing and “starting at”): https://govtribe.com/plans and https://govtribe.com/start-free-trial
- Govology Connect directory pricing ($125/month): https://directory.govology.com/join
- NDIA corporate dues (1–50 employees): https://www.ndia.org/membership/ndia-next/next-corporate-membership/richtexts/page
- Example retainer range (grant/proposal retainer): https://seliger.com/fees.html
[/Sources]
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
[Sources]
- Writing + laptop photo (Unsplash): https://unsplash.com/photos/a-person-writing-on-a-piece-of-paper-next-to-a-laptop-9H_fmhNGQ3M
[/Sources]
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mnt/data/capitol_night.jpg"/>
          <p:cNvPicPr>
            <a:picLocks noChangeAspect="1"/>
          </p:cNvPicPr>
          <p:nvPr/>
        </p:nvPicPr>
        <p:blipFill>
          <a:blip r:embed="rId3"/>
          <a:srcRect t="21884" b="21884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00000">
              <a:alpha val="5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822960" y="2011680"/>
            <a:ext cx="10545775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54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V+ KDM Consortium</a:t>
            </a:r>
            <a:endParaRPr lang="en-US" sz="5400" dirty="0"/>
          </a:p>
        </p:txBody>
      </p:sp>
      <p:sp>
        <p:nvSpPr>
          <p:cNvPr id="5" name="Text 2"/>
          <p:cNvSpPr/>
          <p:nvPr/>
        </p:nvSpPr>
        <p:spPr>
          <a:xfrm>
            <a:off x="822960" y="2743200"/>
            <a:ext cx="1054577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600" dirty="0">
                <a:solidFill>
                  <a:srgbClr val="E5E7E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Strategic Business &amp; Marketing Plan</a:t>
            </a:r>
            <a:endParaRPr lang="en-US" sz="2600" dirty="0"/>
          </a:p>
        </p:txBody>
      </p:sp>
      <p:sp>
        <p:nvSpPr>
          <p:cNvPr id="6" name="Shape 3"/>
          <p:cNvSpPr/>
          <p:nvPr/>
        </p:nvSpPr>
        <p:spPr>
          <a:xfrm>
            <a:off x="822960" y="3657600"/>
            <a:ext cx="1828800" cy="320040"/>
          </a:xfrm>
          <a:prstGeom prst="roundRect">
            <a:avLst/>
          </a:prstGeom>
          <a:solidFill>
            <a:srgbClr val="00A6A6"/>
          </a:solidFill>
          <a:ln w="12700">
            <a:solidFill>
              <a:srgbClr val="00A6A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822960" y="3703320"/>
            <a:ext cx="182880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Government + Commercial</a:t>
            </a:r>
            <a:endParaRPr lang="en-US" sz="1200" dirty="0"/>
          </a:p>
        </p:txBody>
      </p:sp>
      <p:sp>
        <p:nvSpPr>
          <p:cNvPr id="8" name="Shape 5"/>
          <p:cNvSpPr/>
          <p:nvPr/>
        </p:nvSpPr>
        <p:spPr>
          <a:xfrm>
            <a:off x="2788920" y="3657600"/>
            <a:ext cx="1828800" cy="320040"/>
          </a:xfrm>
          <a:prstGeom prst="roundRect">
            <a:avLst/>
          </a:prstGeom>
          <a:solidFill>
            <a:srgbClr val="1E88E5"/>
          </a:solidFill>
          <a:ln w="12700">
            <a:solidFill>
              <a:srgbClr val="1E88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2788920" y="3703320"/>
            <a:ext cx="182880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Team-to-Win Engine</a:t>
            </a:r>
            <a:endParaRPr lang="en-US" sz="1200" dirty="0"/>
          </a:p>
        </p:txBody>
      </p:sp>
      <p:sp>
        <p:nvSpPr>
          <p:cNvPr id="10" name="Shape 7"/>
          <p:cNvSpPr/>
          <p:nvPr/>
        </p:nvSpPr>
        <p:spPr>
          <a:xfrm>
            <a:off x="4754880" y="3657600"/>
            <a:ext cx="1828800" cy="320040"/>
          </a:xfrm>
          <a:prstGeom prst="roundRect">
            <a:avLst/>
          </a:prstGeom>
          <a:solidFill>
            <a:srgbClr val="0E2A4D"/>
          </a:solidFill>
          <a:ln w="12700">
            <a:solidFill>
              <a:srgbClr val="0E2A4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4754880" y="3703320"/>
            <a:ext cx="182880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Powered by V+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822960" y="6263640"/>
            <a:ext cx="1054577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D1D5D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Draft | Dec 23, 2025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8640" y="411480"/>
            <a:ext cx="1109441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0B1F3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Why the Consortium Exists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548640" y="960120"/>
            <a:ext cx="1109441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SMBs need structure to compete in complex procurements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48640" y="1353312"/>
            <a:ext cx="11094415" cy="0"/>
          </a:xfrm>
          <a:prstGeom prst="line">
            <a:avLst/>
          </a:prstGeom>
          <a:noFill/>
          <a:ln w="12700">
            <a:solidFill>
              <a:srgbClr val="D1D5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685800" y="1600200"/>
            <a:ext cx="6537960" cy="480060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5E7EB"/>
            </a:solidFill>
            <a:prstDash val="solid"/>
          </a:ln>
          <a:effectLst>
            <a:outerShdw blurRad="381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1005840" y="1920240"/>
            <a:ext cx="58978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B1F3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Core problem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097280" y="2286000"/>
            <a:ext cx="5715000" cy="1645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spcAft>
                <a:spcPts val="800"/>
              </a:spcAft>
              <a:buSzPct val="100000"/>
              <a:buChar char="•"/>
            </a:pPr>
            <a:r>
              <a:rPr lang="en-US" sz="15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Opportunities are fragmented across portals, primes, and commercial channels</a:t>
            </a:r>
            <a:endParaRPr lang="en-US" sz="1500" dirty="0"/>
          </a:p>
          <a:p>
            <a:pPr marL="228600" indent="-228600">
              <a:spcAft>
                <a:spcPts val="800"/>
              </a:spcAft>
              <a:buSzPct val="100000"/>
              <a:buChar char="•"/>
            </a:pPr>
            <a:r>
              <a:rPr lang="en-US" sz="15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RFPs demand multi-capability teams (often dozens of requirements)</a:t>
            </a:r>
            <a:endParaRPr lang="en-US" sz="1500" dirty="0"/>
          </a:p>
          <a:p>
            <a:pPr marL="228600" indent="-228600">
              <a:spcAft>
                <a:spcPts val="800"/>
              </a:spcAft>
              <a:buSzPct val="100000"/>
              <a:buChar char="•"/>
            </a:pPr>
            <a:r>
              <a:rPr lang="en-US" sz="15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SMBs lack consistent capture, proposal bandwidth, and buyer visibility</a:t>
            </a:r>
            <a:endParaRPr lang="en-US" sz="1500" dirty="0"/>
          </a:p>
          <a:p>
            <a:pPr marL="228600" indent="-228600">
              <a:spcAft>
                <a:spcPts val="800"/>
              </a:spcAft>
              <a:buSzPct val="100000"/>
              <a:buChar char="•"/>
            </a:pPr>
            <a:r>
              <a:rPr lang="en-US" sz="15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Teaming is ad hoc—slow to form, hard to coordinate, and hard to repeat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1005840" y="4206240"/>
            <a:ext cx="58978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B1F3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What changes the game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097280" y="4572000"/>
            <a:ext cx="5715000" cy="17373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spcAft>
                <a:spcPts val="800"/>
              </a:spcAft>
              <a:buSzPct val="100000"/>
              <a:buChar char="•"/>
            </a:pPr>
            <a:r>
              <a:rPr lang="en-US" sz="15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 vetted member pool + objective team assembly rules</a:t>
            </a:r>
            <a:endParaRPr lang="en-US" sz="1500" dirty="0"/>
          </a:p>
          <a:p>
            <a:pPr marL="228600" indent="-228600">
              <a:spcAft>
                <a:spcPts val="800"/>
              </a:spcAft>
              <a:buSzPct val="100000"/>
              <a:buChar char="•"/>
            </a:pPr>
            <a:r>
              <a:rPr lang="en-US" sz="15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 repeatable “proposal factory” (compliance → drafts → reviews → submit)</a:t>
            </a:r>
            <a:endParaRPr lang="en-US" sz="1500" dirty="0"/>
          </a:p>
          <a:p>
            <a:pPr marL="228600" indent="-228600">
              <a:spcAft>
                <a:spcPts val="800"/>
              </a:spcAft>
              <a:buSzPct val="100000"/>
              <a:buChar char="•"/>
            </a:pPr>
            <a:r>
              <a:rPr lang="en-US" sz="15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Concierge orchestration and fast coordination in one platform</a:t>
            </a:r>
            <a:endParaRPr lang="en-US" sz="1500" dirty="0"/>
          </a:p>
          <a:p>
            <a:pPr marL="228600" indent="-228600">
              <a:spcAft>
                <a:spcPts val="800"/>
              </a:spcAft>
              <a:buSzPct val="100000"/>
              <a:buChar char="•"/>
            </a:pPr>
            <a:r>
              <a:rPr lang="en-US" sz="15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Buyer access pathways: briefings, showcases, and targeted introductions</a:t>
            </a:r>
            <a:endParaRPr lang="en-US" sz="1500" dirty="0"/>
          </a:p>
        </p:txBody>
      </p:sp>
      <p:sp>
        <p:nvSpPr>
          <p:cNvPr id="10" name="Shape 8"/>
          <p:cNvSpPr/>
          <p:nvPr/>
        </p:nvSpPr>
        <p:spPr>
          <a:xfrm>
            <a:off x="7543800" y="1600200"/>
            <a:ext cx="3977640" cy="480060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5E7EB"/>
            </a:solidFill>
            <a:prstDash val="solid"/>
          </a:ln>
          <a:effectLst>
            <a:outerShdw blurRad="381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pic>
        <p:nvPicPr>
          <p:cNvPr id="11" name="Image 0" descr="/mnt/data/team_meeting_raw.jpg"/>
          <p:cNvPicPr>
            <a:picLocks noChangeAspect="1"/>
          </p:cNvPicPr>
          <p:nvPr/>
        </p:nvPicPr>
        <p:blipFill>
          <a:blip r:embed="rId3"/>
          <a:srcRect t="25469" b="25469"/>
          <a:stretch/>
        </p:blipFill>
        <p:spPr>
          <a:xfrm>
            <a:off x="7680960" y="1737360"/>
            <a:ext cx="3703320" cy="2743200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7818120" y="4572000"/>
            <a:ext cx="34290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0B1F3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Goal: turn “networking” into a win engine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7818120" y="4965192"/>
            <a:ext cx="342900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5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Measure success by qualified pursuits launched, on-time submissions, and repeatable wins—across government and commercial lanes.</a:t>
            </a:r>
            <a:endParaRPr lang="en-US" sz="1250" dirty="0"/>
          </a:p>
        </p:txBody>
      </p:sp>
      <p:sp>
        <p:nvSpPr>
          <p:cNvPr id="14" name="Text 11"/>
          <p:cNvSpPr/>
          <p:nvPr/>
        </p:nvSpPr>
        <p:spPr>
          <a:xfrm>
            <a:off x="548640" y="6537960"/>
            <a:ext cx="7315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KDM Consortium | Strategic Plan</a:t>
            </a:r>
            <a:endParaRPr lang="en-US" sz="1000" dirty="0"/>
          </a:p>
        </p:txBody>
      </p:sp>
      <p:sp>
        <p:nvSpPr>
          <p:cNvPr id="15" name="Text 12"/>
          <p:cNvSpPr/>
          <p:nvPr/>
        </p:nvSpPr>
        <p:spPr>
          <a:xfrm>
            <a:off x="11094415" y="6537960"/>
            <a:ext cx="5486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00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2/8</a:t>
            </a:r>
            <a:endParaRPr lang="en-US" sz="1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8640" y="411480"/>
            <a:ext cx="1109441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0B1F3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What the Consortium Delivers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548640" y="960120"/>
            <a:ext cx="1109441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Two-sided value: members win more; buyers reduce risk and time-to-vendor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48640" y="1353312"/>
            <a:ext cx="11094415" cy="0"/>
          </a:xfrm>
          <a:prstGeom prst="line">
            <a:avLst/>
          </a:prstGeom>
          <a:noFill/>
          <a:ln w="12700">
            <a:solidFill>
              <a:srgbClr val="D1D5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685800" y="1691640"/>
            <a:ext cx="5204308" cy="44805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5E7EB"/>
            </a:solidFill>
            <a:prstDash val="solid"/>
          </a:ln>
          <a:effectLst>
            <a:outerShdw blurRad="381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685800" y="1691640"/>
            <a:ext cx="5394960" cy="384048"/>
          </a:xfrm>
          <a:prstGeom prst="rect">
            <a:avLst/>
          </a:prstGeom>
          <a:solidFill>
            <a:srgbClr val="0E2A4D"/>
          </a:solidFill>
          <a:ln w="12700">
            <a:solidFill>
              <a:srgbClr val="0E2A4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914400" y="1764792"/>
            <a:ext cx="51206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Member value (SMBs)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1097280" y="2286000"/>
            <a:ext cx="4381348" cy="3566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spcAft>
                <a:spcPts val="800"/>
              </a:spcAft>
              <a:buSzPct val="100000"/>
              <a:buChar char="•"/>
            </a:pPr>
            <a:r>
              <a:rPr lang="en-US" sz="15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Curated opportunities + pursuit briefs (member-only intelligence)</a:t>
            </a:r>
            <a:endParaRPr lang="en-US" sz="1500" dirty="0"/>
          </a:p>
          <a:p>
            <a:pPr marL="228600" indent="-228600">
              <a:spcAft>
                <a:spcPts val="800"/>
              </a:spcAft>
              <a:buSzPct val="100000"/>
              <a:buChar char="•"/>
            </a:pPr>
            <a:r>
              <a:rPr lang="en-US" sz="15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Best-fit team assembly from qualified platform members</a:t>
            </a:r>
            <a:endParaRPr lang="en-US" sz="1500" dirty="0"/>
          </a:p>
          <a:p>
            <a:pPr marL="228600" indent="-228600">
              <a:spcAft>
                <a:spcPts val="800"/>
              </a:spcAft>
              <a:buSzPct val="100000"/>
              <a:buChar char="•"/>
            </a:pPr>
            <a:r>
              <a:rPr lang="en-US" sz="15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Proposal writing + compliance matrix + review cadence</a:t>
            </a:r>
            <a:endParaRPr lang="en-US" sz="1500" dirty="0"/>
          </a:p>
          <a:p>
            <a:pPr marL="228600" indent="-228600">
              <a:spcAft>
                <a:spcPts val="800"/>
              </a:spcAft>
              <a:buSzPct val="100000"/>
              <a:buChar char="•"/>
            </a:pPr>
            <a:r>
              <a:rPr lang="en-US" sz="15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Concierge orchestration: roles, deadlines, follow-ups, version control</a:t>
            </a:r>
            <a:endParaRPr lang="en-US" sz="1500" dirty="0"/>
          </a:p>
          <a:p>
            <a:pPr marL="228600" indent="-228600">
              <a:spcAft>
                <a:spcPts val="800"/>
              </a:spcAft>
              <a:buSzPct val="100000"/>
              <a:buChar char="•"/>
            </a:pPr>
            <a:r>
              <a:rPr lang="en-US" sz="15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Commercial + government buyer pathways (briefings, showcases, intros)</a:t>
            </a:r>
            <a:endParaRPr lang="en-US" sz="1500" dirty="0"/>
          </a:p>
        </p:txBody>
      </p:sp>
      <p:sp>
        <p:nvSpPr>
          <p:cNvPr id="9" name="Shape 7"/>
          <p:cNvSpPr/>
          <p:nvPr/>
        </p:nvSpPr>
        <p:spPr>
          <a:xfrm>
            <a:off x="1097280" y="5577840"/>
            <a:ext cx="4381348" cy="457200"/>
          </a:xfrm>
          <a:prstGeom prst="roundRect">
            <a:avLst/>
          </a:prstGeom>
          <a:solidFill>
            <a:srgbClr val="E0F2FE"/>
          </a:solidFill>
          <a:ln w="12700">
            <a:solidFill>
              <a:srgbClr val="BAE6F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188720" y="5669280"/>
            <a:ext cx="4198468" cy="29260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0B1F3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Outcome: more bids, better bids, higher win rate</a:t>
            </a:r>
            <a:endParaRPr lang="en-US" sz="1300" dirty="0"/>
          </a:p>
        </p:txBody>
      </p:sp>
      <p:sp>
        <p:nvSpPr>
          <p:cNvPr id="11" name="Shape 9"/>
          <p:cNvSpPr/>
          <p:nvPr/>
        </p:nvSpPr>
        <p:spPr>
          <a:xfrm>
            <a:off x="6301588" y="1691640"/>
            <a:ext cx="5204308" cy="44805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5E7EB"/>
            </a:solidFill>
            <a:prstDash val="solid"/>
          </a:ln>
          <a:effectLst>
            <a:outerShdw blurRad="381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6301588" y="1691640"/>
            <a:ext cx="5394960" cy="384048"/>
          </a:xfrm>
          <a:prstGeom prst="rect">
            <a:avLst/>
          </a:prstGeom>
          <a:solidFill>
            <a:srgbClr val="0E2A4D"/>
          </a:solidFill>
          <a:ln w="12700">
            <a:solidFill>
              <a:srgbClr val="0E2A4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6530188" y="1764792"/>
            <a:ext cx="51206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Buyer value (Gov + Commercial)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6713068" y="2286000"/>
            <a:ext cx="4381348" cy="3566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28600" indent="-228600">
              <a:spcAft>
                <a:spcPts val="800"/>
              </a:spcAft>
              <a:buSzPct val="100000"/>
              <a:buChar char="•"/>
            </a:pPr>
            <a:r>
              <a:rPr lang="en-US" sz="15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Faster access to ready-to-perform teams with relevant past performance</a:t>
            </a:r>
            <a:endParaRPr lang="en-US" sz="1500" dirty="0"/>
          </a:p>
          <a:p>
            <a:pPr marL="228600" indent="-228600">
              <a:spcAft>
                <a:spcPts val="800"/>
              </a:spcAft>
              <a:buSzPct val="100000"/>
              <a:buChar char="•"/>
            </a:pPr>
            <a:r>
              <a:rPr lang="en-US" sz="15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Lower vendor risk via standardized capabilities and compliance signals</a:t>
            </a:r>
            <a:endParaRPr lang="en-US" sz="1500" dirty="0"/>
          </a:p>
          <a:p>
            <a:pPr marL="228600" indent="-228600">
              <a:spcAft>
                <a:spcPts val="800"/>
              </a:spcAft>
              <a:buSzPct val="100000"/>
              <a:buChar char="•"/>
            </a:pPr>
            <a:r>
              <a:rPr lang="en-US" sz="15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Single coordination point across multiple specialties</a:t>
            </a:r>
            <a:endParaRPr lang="en-US" sz="1500" dirty="0"/>
          </a:p>
          <a:p>
            <a:pPr marL="228600" indent="-228600">
              <a:spcAft>
                <a:spcPts val="800"/>
              </a:spcAft>
              <a:buSzPct val="100000"/>
              <a:buChar char="•"/>
            </a:pPr>
            <a:r>
              <a:rPr lang="en-US" sz="15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Higher-quality responses: compliance-first + tight writing + reviews</a:t>
            </a:r>
            <a:endParaRPr lang="en-US" sz="1500" dirty="0"/>
          </a:p>
          <a:p>
            <a:pPr marL="228600" indent="-228600">
              <a:spcAft>
                <a:spcPts val="800"/>
              </a:spcAft>
              <a:buSzPct val="100000"/>
              <a:buChar char="•"/>
            </a:pPr>
            <a:r>
              <a:rPr lang="en-US" sz="15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Scalable outreach: briefings, showcases, and targeted vendor lists</a:t>
            </a:r>
            <a:endParaRPr lang="en-US" sz="1500" dirty="0"/>
          </a:p>
        </p:txBody>
      </p:sp>
      <p:pic>
        <p:nvPicPr>
          <p:cNvPr id="15" name="Image 0" descr="/mnt/data/capitol_day.jpg"/>
          <p:cNvPicPr>
            <a:picLocks noChangeAspect="1"/>
          </p:cNvPicPr>
          <p:nvPr/>
        </p:nvPicPr>
        <p:blipFill>
          <a:blip r:embed="rId3"/>
          <a:srcRect t="41961" b="41961"/>
          <a:stretch/>
        </p:blipFill>
        <p:spPr>
          <a:xfrm>
            <a:off x="6713068" y="5577840"/>
            <a:ext cx="4381348" cy="457200"/>
          </a:xfrm>
          <a:prstGeom prst="rect">
            <a:avLst/>
          </a:prstGeom>
        </p:spPr>
      </p:pic>
      <p:sp>
        <p:nvSpPr>
          <p:cNvPr id="16" name="Shape 13"/>
          <p:cNvSpPr/>
          <p:nvPr/>
        </p:nvSpPr>
        <p:spPr>
          <a:xfrm>
            <a:off x="6713068" y="5577840"/>
            <a:ext cx="4381348" cy="457200"/>
          </a:xfrm>
          <a:prstGeom prst="rect">
            <a:avLst/>
          </a:prstGeom>
          <a:solidFill>
            <a:srgbClr val="000000">
              <a:alpha val="45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6804508" y="5669280"/>
            <a:ext cx="4198468" cy="29260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Outcome: shorter cycle time + better vendor fit</a:t>
            </a:r>
            <a:endParaRPr lang="en-US" sz="1300" dirty="0"/>
          </a:p>
        </p:txBody>
      </p:sp>
      <p:sp>
        <p:nvSpPr>
          <p:cNvPr id="18" name="Text 15"/>
          <p:cNvSpPr/>
          <p:nvPr/>
        </p:nvSpPr>
        <p:spPr>
          <a:xfrm>
            <a:off x="548640" y="6537960"/>
            <a:ext cx="7315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KDM Consortium | Strategic Plan</a:t>
            </a:r>
            <a:endParaRPr lang="en-US" sz="1000" dirty="0"/>
          </a:p>
        </p:txBody>
      </p:sp>
      <p:sp>
        <p:nvSpPr>
          <p:cNvPr id="19" name="Text 16"/>
          <p:cNvSpPr/>
          <p:nvPr/>
        </p:nvSpPr>
        <p:spPr>
          <a:xfrm>
            <a:off x="11094415" y="6537960"/>
            <a:ext cx="5486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00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3/8</a:t>
            </a:r>
            <a:endParaRPr lang="en-US" sz="1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8640" y="411480"/>
            <a:ext cx="1109441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0B1F3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Business Model &amp; Pricing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548640" y="960120"/>
            <a:ext cx="1109441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Membership fuels the engine; pursuit packs fund heavier proposal work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48640" y="1353312"/>
            <a:ext cx="11094415" cy="0"/>
          </a:xfrm>
          <a:prstGeom prst="line">
            <a:avLst/>
          </a:prstGeom>
          <a:noFill/>
          <a:ln w="12700">
            <a:solidFill>
              <a:srgbClr val="D1D5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685800" y="1691640"/>
            <a:ext cx="6400800" cy="46634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5E7EB"/>
            </a:solidFill>
            <a:prstDash val="solid"/>
          </a:ln>
          <a:effectLst>
            <a:outerShdw blurRad="381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1005840" y="2011680"/>
            <a:ext cx="57607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B1F3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Launch offer (SMB-focused)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05840" y="2423160"/>
            <a:ext cx="5760720" cy="713232"/>
          </a:xfrm>
          <a:prstGeom prst="roundRect">
            <a:avLst/>
          </a:prstGeom>
          <a:solidFill>
            <a:srgbClr val="F9FAFB"/>
          </a:solidFill>
          <a:ln w="12700">
            <a:solidFill>
              <a:srgbClr val="E5E7E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1005840" y="2423160"/>
            <a:ext cx="109728" cy="713232"/>
          </a:xfrm>
          <a:prstGeom prst="rect">
            <a:avLst/>
          </a:prstGeom>
          <a:solidFill>
            <a:srgbClr val="00A6A6"/>
          </a:solidFill>
          <a:ln w="12700">
            <a:solidFill>
              <a:srgbClr val="00A6A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207008" y="2532888"/>
            <a:ext cx="3168396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Capture Member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4577486" y="2532888"/>
            <a:ext cx="2073859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4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$1,750 / month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1207008" y="2788920"/>
            <a:ext cx="539496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5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Team assembly + orchestration • Proposal support credits • Buyer briefings + showcases</a:t>
            </a:r>
            <a:endParaRPr lang="en-US" sz="1150" dirty="0"/>
          </a:p>
        </p:txBody>
      </p:sp>
      <p:sp>
        <p:nvSpPr>
          <p:cNvPr id="12" name="Shape 10"/>
          <p:cNvSpPr/>
          <p:nvPr/>
        </p:nvSpPr>
        <p:spPr>
          <a:xfrm>
            <a:off x="1005840" y="3300984"/>
            <a:ext cx="5760720" cy="713232"/>
          </a:xfrm>
          <a:prstGeom prst="roundRect">
            <a:avLst/>
          </a:prstGeom>
          <a:solidFill>
            <a:srgbClr val="F9FAFB"/>
          </a:solidFill>
          <a:ln w="12700">
            <a:solidFill>
              <a:srgbClr val="E5E7E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1005840" y="3300984"/>
            <a:ext cx="109728" cy="713232"/>
          </a:xfrm>
          <a:prstGeom prst="rect">
            <a:avLst/>
          </a:prstGeom>
          <a:solidFill>
            <a:srgbClr val="1E88E5"/>
          </a:solidFill>
          <a:ln w="12700">
            <a:solidFill>
              <a:srgbClr val="1E88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1207008" y="3410712"/>
            <a:ext cx="3168396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Network Member (optional)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4577486" y="3410712"/>
            <a:ext cx="2073859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4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$495 / month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1207008" y="3666744"/>
            <a:ext cx="539496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5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Directory + briefings • Light introductions • Event access</a:t>
            </a:r>
            <a:endParaRPr lang="en-US" sz="1150" dirty="0"/>
          </a:p>
        </p:txBody>
      </p:sp>
      <p:sp>
        <p:nvSpPr>
          <p:cNvPr id="17" name="Shape 15"/>
          <p:cNvSpPr/>
          <p:nvPr/>
        </p:nvSpPr>
        <p:spPr>
          <a:xfrm>
            <a:off x="1005840" y="4178808"/>
            <a:ext cx="5760720" cy="713232"/>
          </a:xfrm>
          <a:prstGeom prst="roundRect">
            <a:avLst/>
          </a:prstGeom>
          <a:solidFill>
            <a:srgbClr val="F9FAFB"/>
          </a:solidFill>
          <a:ln w="12700">
            <a:solidFill>
              <a:srgbClr val="E5E7E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1005840" y="4178808"/>
            <a:ext cx="109728" cy="713232"/>
          </a:xfrm>
          <a:prstGeom prst="rect">
            <a:avLst/>
          </a:prstGeom>
          <a:solidFill>
            <a:srgbClr val="0E2A4D"/>
          </a:solidFill>
          <a:ln w="12700">
            <a:solidFill>
              <a:srgbClr val="0E2A4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207008" y="4288536"/>
            <a:ext cx="3168396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Prime / Accelerator (later)</a:t>
            </a:r>
            <a:endParaRPr lang="en-US" sz="1400" dirty="0"/>
          </a:p>
        </p:txBody>
      </p:sp>
      <p:sp>
        <p:nvSpPr>
          <p:cNvPr id="20" name="Text 18"/>
          <p:cNvSpPr/>
          <p:nvPr/>
        </p:nvSpPr>
        <p:spPr>
          <a:xfrm>
            <a:off x="4577486" y="4288536"/>
            <a:ext cx="2073859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4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$6,000–$9,000 / month</a:t>
            </a:r>
            <a:endParaRPr lang="en-US" sz="1400" dirty="0"/>
          </a:p>
        </p:txBody>
      </p:sp>
      <p:sp>
        <p:nvSpPr>
          <p:cNvPr id="21" name="Text 19"/>
          <p:cNvSpPr/>
          <p:nvPr/>
        </p:nvSpPr>
        <p:spPr>
          <a:xfrm>
            <a:off x="1207008" y="4544568"/>
            <a:ext cx="539496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5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Priority placement • Deeper capture cadence • Higher proposal throughput</a:t>
            </a:r>
            <a:endParaRPr lang="en-US" sz="1150" dirty="0"/>
          </a:p>
        </p:txBody>
      </p:sp>
      <p:sp>
        <p:nvSpPr>
          <p:cNvPr id="22" name="Text 20"/>
          <p:cNvSpPr/>
          <p:nvPr/>
        </p:nvSpPr>
        <p:spPr>
          <a:xfrm>
            <a:off x="1005840" y="4983480"/>
            <a:ext cx="57607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0B1F3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Pursuit packs (add-ons)</a:t>
            </a:r>
            <a:endParaRPr lang="en-US" sz="1500" dirty="0"/>
          </a:p>
        </p:txBody>
      </p:sp>
      <p:sp>
        <p:nvSpPr>
          <p:cNvPr id="23" name="Text 21"/>
          <p:cNvSpPr/>
          <p:nvPr/>
        </p:nvSpPr>
        <p:spPr>
          <a:xfrm>
            <a:off x="1188720" y="5303520"/>
            <a:ext cx="53949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5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Quick Response (RFQ/RFI/light RFP): $2.5k–$5k</a:t>
            </a:r>
            <a:endParaRPr lang="en-US" sz="125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5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Standard Proposal: $6.5k–$12.5k</a:t>
            </a:r>
            <a:endParaRPr lang="en-US" sz="1250" dirty="0"/>
          </a:p>
          <a:p>
            <a:pPr marL="203200" indent="-203200">
              <a:spcAft>
                <a:spcPts val="400"/>
              </a:spcAft>
              <a:buSzPct val="100000"/>
              <a:buChar char="•"/>
            </a:pPr>
            <a:r>
              <a:rPr lang="en-US" sz="125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Complex Proposal: $15k+ (multi-volume / cost narratives / rapid turns)</a:t>
            </a:r>
            <a:endParaRPr lang="en-US" sz="1250" dirty="0"/>
          </a:p>
        </p:txBody>
      </p:sp>
      <p:sp>
        <p:nvSpPr>
          <p:cNvPr id="24" name="Shape 22"/>
          <p:cNvSpPr/>
          <p:nvPr/>
        </p:nvSpPr>
        <p:spPr>
          <a:xfrm>
            <a:off x="7452360" y="1691640"/>
            <a:ext cx="4069080" cy="46634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5E7EB"/>
            </a:solidFill>
            <a:prstDash val="solid"/>
          </a:ln>
          <a:effectLst>
            <a:outerShdw blurRad="381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7726680" y="1965960"/>
            <a:ext cx="3520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0B1F3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Market anchors (illustrative)</a:t>
            </a:r>
            <a:endParaRPr lang="en-US" sz="1400" dirty="0"/>
          </a:p>
        </p:txBody>
      </p:sp>
      <p:graphicFrame>
        <p:nvGraphicFramePr>
          <p:cNvPr id="26" name="Chart 0"/>
          <p:cNvGraphicFramePr/>
          <p:nvPr/>
        </p:nvGraphicFramePr>
        <p:xfrm>
          <a:off x="7680960" y="2331720"/>
          <a:ext cx="3611880" cy="28346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7" name="Text 24"/>
          <p:cNvSpPr/>
          <p:nvPr/>
        </p:nvSpPr>
        <p:spPr>
          <a:xfrm>
            <a:off x="7726680" y="5257800"/>
            <a:ext cx="352044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5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Interpretation: KDM’s $1,750/mo sits between low-cost directories and mid-range retainers—while adding orchestration + proposal support.</a:t>
            </a:r>
            <a:endParaRPr lang="en-US" sz="1150" dirty="0"/>
          </a:p>
        </p:txBody>
      </p:sp>
      <p:sp>
        <p:nvSpPr>
          <p:cNvPr id="28" name="Text 25"/>
          <p:cNvSpPr/>
          <p:nvPr/>
        </p:nvSpPr>
        <p:spPr>
          <a:xfrm>
            <a:off x="548640" y="6537960"/>
            <a:ext cx="7315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KDM Consortium | Strategic Plan</a:t>
            </a:r>
            <a:endParaRPr lang="en-US" sz="1000" dirty="0"/>
          </a:p>
        </p:txBody>
      </p:sp>
      <p:sp>
        <p:nvSpPr>
          <p:cNvPr id="29" name="Text 26"/>
          <p:cNvSpPr/>
          <p:nvPr/>
        </p:nvSpPr>
        <p:spPr>
          <a:xfrm>
            <a:off x="11094415" y="6537960"/>
            <a:ext cx="5486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00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4/8</a:t>
            </a:r>
            <a:endParaRPr lang="en-US" sz="1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8640" y="411480"/>
            <a:ext cx="1109441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0B1F3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How We Win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548640" y="960120"/>
            <a:ext cx="1109441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 repeatable operating system—from opportunity to debrief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48640" y="1353312"/>
            <a:ext cx="11094415" cy="0"/>
          </a:xfrm>
          <a:prstGeom prst="line">
            <a:avLst/>
          </a:prstGeom>
          <a:noFill/>
          <a:ln w="12700">
            <a:solidFill>
              <a:srgbClr val="D1D5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685800" y="1828800"/>
            <a:ext cx="3454298" cy="12344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5E7EB"/>
            </a:solidFill>
            <a:prstDash val="solid"/>
          </a:ln>
          <a:effectLst>
            <a:outerShdw blurRad="38100" dist="1524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685800" y="1828800"/>
            <a:ext cx="109728" cy="1234440"/>
          </a:xfrm>
          <a:prstGeom prst="rect">
            <a:avLst/>
          </a:prstGeom>
          <a:solidFill>
            <a:srgbClr val="0E2A4D"/>
          </a:solidFill>
          <a:ln w="12700">
            <a:solidFill>
              <a:srgbClr val="0E2A4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886968" y="1993392"/>
            <a:ext cx="3134258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1. Opportunity</a:t>
            </a:r>
            <a:endParaRPr lang="en-US" sz="1600" dirty="0"/>
          </a:p>
          <a:p>
            <a:pPr marL="0" indent="0">
              <a:buNone/>
            </a:pPr>
            <a:r>
              <a:rPr lang="en-US" sz="16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triage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86968" y="2606040"/>
            <a:ext cx="3134258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5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Weekly go/no-go + pursuit brief</a:t>
            </a:r>
            <a:endParaRPr lang="en-US" sz="1250" dirty="0"/>
          </a:p>
        </p:txBody>
      </p:sp>
      <p:sp>
        <p:nvSpPr>
          <p:cNvPr id="9" name="Shape 7"/>
          <p:cNvSpPr/>
          <p:nvPr/>
        </p:nvSpPr>
        <p:spPr>
          <a:xfrm>
            <a:off x="4368698" y="1828800"/>
            <a:ext cx="3454298" cy="12344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5E7EB"/>
            </a:solidFill>
            <a:prstDash val="solid"/>
          </a:ln>
          <a:effectLst>
            <a:outerShdw blurRad="38100" dist="1524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4368698" y="1828800"/>
            <a:ext cx="109728" cy="1234440"/>
          </a:xfrm>
          <a:prstGeom prst="rect">
            <a:avLst/>
          </a:prstGeom>
          <a:solidFill>
            <a:srgbClr val="1E88E5"/>
          </a:solidFill>
          <a:ln w="12700">
            <a:solidFill>
              <a:srgbClr val="1E88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4569866" y="1993392"/>
            <a:ext cx="3134258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2. Member</a:t>
            </a:r>
            <a:endParaRPr lang="en-US" sz="1600" dirty="0"/>
          </a:p>
          <a:p>
            <a:pPr marL="0" indent="0">
              <a:buNone/>
            </a:pPr>
            <a:r>
              <a:rPr lang="en-US" sz="16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qualification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569866" y="2606040"/>
            <a:ext cx="3134258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5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Capabilities + past performance + badges</a:t>
            </a:r>
            <a:endParaRPr lang="en-US" sz="1250" dirty="0"/>
          </a:p>
        </p:txBody>
      </p:sp>
      <p:sp>
        <p:nvSpPr>
          <p:cNvPr id="13" name="Shape 11"/>
          <p:cNvSpPr/>
          <p:nvPr/>
        </p:nvSpPr>
        <p:spPr>
          <a:xfrm>
            <a:off x="8051597" y="1828800"/>
            <a:ext cx="3454298" cy="12344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5E7EB"/>
            </a:solidFill>
            <a:prstDash val="solid"/>
          </a:ln>
          <a:effectLst>
            <a:outerShdw blurRad="38100" dist="1524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8051597" y="1828800"/>
            <a:ext cx="109728" cy="1234440"/>
          </a:xfrm>
          <a:prstGeom prst="rect">
            <a:avLst/>
          </a:prstGeom>
          <a:solidFill>
            <a:srgbClr val="00A6A6"/>
          </a:solidFill>
          <a:ln w="12700">
            <a:solidFill>
              <a:srgbClr val="00A6A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8252765" y="1993392"/>
            <a:ext cx="3134258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3. Team</a:t>
            </a:r>
            <a:endParaRPr lang="en-US" sz="1600" dirty="0"/>
          </a:p>
          <a:p>
            <a:pPr marL="0" indent="0">
              <a:buNone/>
            </a:pPr>
            <a:r>
              <a:rPr lang="en-US" sz="16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assembly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252765" y="2606040"/>
            <a:ext cx="3134258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5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Objective fit + capacity + relevance</a:t>
            </a:r>
            <a:endParaRPr lang="en-US" sz="1250" dirty="0"/>
          </a:p>
        </p:txBody>
      </p:sp>
      <p:sp>
        <p:nvSpPr>
          <p:cNvPr id="17" name="Shape 15"/>
          <p:cNvSpPr/>
          <p:nvPr/>
        </p:nvSpPr>
        <p:spPr>
          <a:xfrm>
            <a:off x="685800" y="3291840"/>
            <a:ext cx="3454298" cy="12344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5E7EB"/>
            </a:solidFill>
            <a:prstDash val="solid"/>
          </a:ln>
          <a:effectLst>
            <a:outerShdw blurRad="38100" dist="1524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685800" y="3291840"/>
            <a:ext cx="109728" cy="1234440"/>
          </a:xfrm>
          <a:prstGeom prst="rect">
            <a:avLst/>
          </a:prstGeom>
          <a:solidFill>
            <a:srgbClr val="F59E0B"/>
          </a:solidFill>
          <a:ln w="12700">
            <a:solidFill>
              <a:srgbClr val="F59E0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886968" y="3456432"/>
            <a:ext cx="3134258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4. Proposal</a:t>
            </a:r>
            <a:endParaRPr lang="en-US" sz="1600" dirty="0"/>
          </a:p>
          <a:p>
            <a:pPr marL="0" indent="0">
              <a:buNone/>
            </a:pPr>
            <a:r>
              <a:rPr lang="en-US" sz="16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factory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86968" y="4069080"/>
            <a:ext cx="3134258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5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Compliance → drafts → reviews → submit</a:t>
            </a:r>
            <a:endParaRPr lang="en-US" sz="1250" dirty="0"/>
          </a:p>
        </p:txBody>
      </p:sp>
      <p:sp>
        <p:nvSpPr>
          <p:cNvPr id="21" name="Shape 19"/>
          <p:cNvSpPr/>
          <p:nvPr/>
        </p:nvSpPr>
        <p:spPr>
          <a:xfrm>
            <a:off x="4368698" y="3291840"/>
            <a:ext cx="3454298" cy="12344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5E7EB"/>
            </a:solidFill>
            <a:prstDash val="solid"/>
          </a:ln>
          <a:effectLst>
            <a:outerShdw blurRad="38100" dist="1524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4368698" y="3291840"/>
            <a:ext cx="109728" cy="1234440"/>
          </a:xfrm>
          <a:prstGeom prst="rect">
            <a:avLst/>
          </a:prstGeom>
          <a:solidFill>
            <a:srgbClr val="16A34A"/>
          </a:solidFill>
          <a:ln w="12700">
            <a:solidFill>
              <a:srgbClr val="16A34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4569866" y="3456432"/>
            <a:ext cx="3134258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5. Buyer</a:t>
            </a:r>
            <a:endParaRPr lang="en-US" sz="1600" dirty="0"/>
          </a:p>
          <a:p>
            <a:pPr marL="0" indent="0">
              <a:buNone/>
            </a:pPr>
            <a:r>
              <a:rPr lang="en-US" sz="16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pathways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569866" y="4069080"/>
            <a:ext cx="3134258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5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Briefings, showcases, targeted intros</a:t>
            </a:r>
            <a:endParaRPr lang="en-US" sz="1250" dirty="0"/>
          </a:p>
        </p:txBody>
      </p:sp>
      <p:sp>
        <p:nvSpPr>
          <p:cNvPr id="25" name="Shape 23"/>
          <p:cNvSpPr/>
          <p:nvPr/>
        </p:nvSpPr>
        <p:spPr>
          <a:xfrm>
            <a:off x="8051597" y="3291840"/>
            <a:ext cx="3454298" cy="12344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5E7EB"/>
            </a:solidFill>
            <a:prstDash val="solid"/>
          </a:ln>
          <a:effectLst>
            <a:outerShdw blurRad="38100" dist="1524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8051597" y="3291840"/>
            <a:ext cx="109728" cy="1234440"/>
          </a:xfrm>
          <a:prstGeom prst="rect">
            <a:avLst/>
          </a:prstGeom>
          <a:solidFill>
            <a:srgbClr val="0B1F3A"/>
          </a:solidFill>
          <a:ln w="12700">
            <a:solidFill>
              <a:srgbClr val="0B1F3A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8252765" y="3456432"/>
            <a:ext cx="3134258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6. Debrief</a:t>
            </a:r>
            <a:endParaRPr lang="en-US" sz="1600" dirty="0"/>
          </a:p>
          <a:p>
            <a:pPr marL="0" indent="0">
              <a:buNone/>
            </a:pPr>
            <a:r>
              <a:rPr lang="en-US" sz="16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&amp; improve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252765" y="4069080"/>
            <a:ext cx="3134258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5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Capture lessons learned + strengthen win themes</a:t>
            </a:r>
            <a:endParaRPr lang="en-US" sz="1250" dirty="0"/>
          </a:p>
        </p:txBody>
      </p:sp>
      <p:sp>
        <p:nvSpPr>
          <p:cNvPr id="29" name="Shape 27"/>
          <p:cNvSpPr/>
          <p:nvPr/>
        </p:nvSpPr>
        <p:spPr>
          <a:xfrm>
            <a:off x="685800" y="4663440"/>
            <a:ext cx="10820095" cy="16916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5E7EB"/>
            </a:solidFill>
            <a:prstDash val="solid"/>
          </a:ln>
          <a:effectLst>
            <a:outerShdw blurRad="381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pic>
        <p:nvPicPr>
          <p:cNvPr id="30" name="Image 0" descr="/mnt/data/writing_laptop_raw.jpg"/>
          <p:cNvPicPr>
            <a:picLocks noChangeAspect="1"/>
          </p:cNvPicPr>
          <p:nvPr/>
        </p:nvPicPr>
        <p:blipFill>
          <a:blip r:embed="rId3"/>
          <a:srcRect t="15742" b="15742"/>
          <a:stretch/>
        </p:blipFill>
        <p:spPr>
          <a:xfrm>
            <a:off x="822960" y="4800600"/>
            <a:ext cx="3108960" cy="1417320"/>
          </a:xfrm>
          <a:prstGeom prst="rect">
            <a:avLst/>
          </a:prstGeom>
        </p:spPr>
      </p:pic>
      <p:sp>
        <p:nvSpPr>
          <p:cNvPr id="31" name="Text 28"/>
          <p:cNvSpPr/>
          <p:nvPr/>
        </p:nvSpPr>
        <p:spPr>
          <a:xfrm>
            <a:off x="4114800" y="4892040"/>
            <a:ext cx="78638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0B1F3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Repeatability is the product</a:t>
            </a:r>
            <a:endParaRPr lang="en-US" sz="1800" dirty="0"/>
          </a:p>
        </p:txBody>
      </p:sp>
      <p:sp>
        <p:nvSpPr>
          <p:cNvPr id="32" name="Text 29"/>
          <p:cNvSpPr/>
          <p:nvPr/>
        </p:nvSpPr>
        <p:spPr>
          <a:xfrm>
            <a:off x="4114800" y="5285232"/>
            <a:ext cx="7863840" cy="9601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We standardize what wins: qualification, team assembly, compliance-first writing, and a disciplined cadence. Over time, the Consortium becomes a trusted “team of teams” buyers recognize.</a:t>
            </a:r>
            <a:endParaRPr lang="en-US" sz="1300" dirty="0"/>
          </a:p>
        </p:txBody>
      </p:sp>
      <p:sp>
        <p:nvSpPr>
          <p:cNvPr id="33" name="Text 30"/>
          <p:cNvSpPr/>
          <p:nvPr/>
        </p:nvSpPr>
        <p:spPr>
          <a:xfrm>
            <a:off x="548640" y="6537960"/>
            <a:ext cx="7315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KDM Consortium | Strategic Plan</a:t>
            </a:r>
            <a:endParaRPr lang="en-US" sz="1000" dirty="0"/>
          </a:p>
        </p:txBody>
      </p:sp>
      <p:sp>
        <p:nvSpPr>
          <p:cNvPr id="34" name="Text 31"/>
          <p:cNvSpPr/>
          <p:nvPr/>
        </p:nvSpPr>
        <p:spPr>
          <a:xfrm>
            <a:off x="11094415" y="6537960"/>
            <a:ext cx="5486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00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5/8</a:t>
            </a:r>
            <a:endParaRPr lang="en-US" sz="1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8640" y="411480"/>
            <a:ext cx="1109441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0B1F3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Platform Roadmap (Powered by V+)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548640" y="960120"/>
            <a:ext cx="1109441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MVP first: onboard → form teams → run pursuits → bill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48640" y="1353312"/>
            <a:ext cx="11094415" cy="0"/>
          </a:xfrm>
          <a:prstGeom prst="line">
            <a:avLst/>
          </a:prstGeom>
          <a:noFill/>
          <a:ln w="12700">
            <a:solidFill>
              <a:srgbClr val="D1D5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685800" y="1783080"/>
            <a:ext cx="10820095" cy="457200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5E7EB"/>
            </a:solidFill>
            <a:prstDash val="solid"/>
          </a:ln>
          <a:effectLst>
            <a:outerShdw blurRad="381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1005840" y="2286000"/>
            <a:ext cx="10180015" cy="109728"/>
          </a:xfrm>
          <a:prstGeom prst="rect">
            <a:avLst/>
          </a:prstGeom>
          <a:solidFill>
            <a:srgbClr val="D1D5DB"/>
          </a:solidFill>
          <a:ln w="12700">
            <a:solidFill>
              <a:srgbClr val="D1D5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2586685" y="2240280"/>
            <a:ext cx="201168" cy="201168"/>
          </a:xfrm>
          <a:prstGeom prst="ellipse">
            <a:avLst/>
          </a:prstGeom>
          <a:solidFill>
            <a:srgbClr val="00A6A6"/>
          </a:solidFill>
          <a:ln w="12700">
            <a:solidFill>
              <a:srgbClr val="00A6A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097280" y="2496312"/>
            <a:ext cx="3179978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0B1F3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MVP (0–30 days)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1234440" y="2880360"/>
            <a:ext cx="2905658" cy="2560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03200" indent="-203200">
              <a:spcAft>
                <a:spcPts val="600"/>
              </a:spcAft>
              <a:buSzPct val="100000"/>
              <a:buChar char="•"/>
            </a:pPr>
            <a:r>
              <a:rPr lang="en-US" sz="125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Member onboarding + billing</a:t>
            </a:r>
            <a:endParaRPr lang="en-US" sz="1250" dirty="0"/>
          </a:p>
          <a:p>
            <a:pPr marL="203200" indent="-203200">
              <a:spcAft>
                <a:spcPts val="600"/>
              </a:spcAft>
              <a:buSzPct val="100000"/>
              <a:buChar char="•"/>
            </a:pPr>
            <a:r>
              <a:rPr lang="en-US" sz="125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Directory + searchable profiles</a:t>
            </a:r>
            <a:endParaRPr lang="en-US" sz="1250" dirty="0"/>
          </a:p>
          <a:p>
            <a:pPr marL="203200" indent="-203200">
              <a:spcAft>
                <a:spcPts val="600"/>
              </a:spcAft>
              <a:buSzPct val="100000"/>
              <a:buChar char="•"/>
            </a:pPr>
            <a:r>
              <a:rPr lang="en-US" sz="125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Opportunity board + pursuit briefs</a:t>
            </a:r>
            <a:endParaRPr lang="en-US" sz="1250" dirty="0"/>
          </a:p>
          <a:p>
            <a:pPr marL="203200" indent="-203200">
              <a:spcAft>
                <a:spcPts val="600"/>
              </a:spcAft>
              <a:buSzPct val="100000"/>
              <a:buChar char="•"/>
            </a:pPr>
            <a:r>
              <a:rPr lang="en-US" sz="125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Event ticketing + promo codes</a:t>
            </a:r>
            <a:endParaRPr lang="en-US" sz="1250" dirty="0"/>
          </a:p>
          <a:p>
            <a:pPr marL="203200" indent="-203200">
              <a:spcAft>
                <a:spcPts val="600"/>
              </a:spcAft>
              <a:buSzPct val="100000"/>
              <a:buChar char="•"/>
            </a:pPr>
            <a:r>
              <a:rPr lang="en-US" sz="125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Admin dashboard + exports</a:t>
            </a:r>
            <a:endParaRPr lang="en-US" sz="1250" dirty="0"/>
          </a:p>
        </p:txBody>
      </p:sp>
      <p:sp>
        <p:nvSpPr>
          <p:cNvPr id="10" name="Shape 8"/>
          <p:cNvSpPr/>
          <p:nvPr/>
        </p:nvSpPr>
        <p:spPr>
          <a:xfrm>
            <a:off x="4368698" y="2560320"/>
            <a:ext cx="0" cy="3429000"/>
          </a:xfrm>
          <a:prstGeom prst="line">
            <a:avLst/>
          </a:prstGeom>
          <a:noFill/>
          <a:ln w="12700">
            <a:solidFill>
              <a:srgbClr val="E5E7E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5949544" y="2240280"/>
            <a:ext cx="201168" cy="201168"/>
          </a:xfrm>
          <a:prstGeom prst="ellipse">
            <a:avLst/>
          </a:prstGeom>
          <a:solidFill>
            <a:srgbClr val="1E88E5"/>
          </a:solidFill>
          <a:ln w="12700">
            <a:solidFill>
              <a:srgbClr val="1E88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4460138" y="2496312"/>
            <a:ext cx="3179978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0B1F3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 2 (30–90 days)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4597298" y="2880360"/>
            <a:ext cx="2905658" cy="2560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03200" indent="-203200">
              <a:spcAft>
                <a:spcPts val="600"/>
              </a:spcAft>
              <a:buSzPct val="100000"/>
              <a:buChar char="•"/>
            </a:pPr>
            <a:r>
              <a:rPr lang="en-US" sz="125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Team assembly workflow (fit + invites)</a:t>
            </a:r>
            <a:endParaRPr lang="en-US" sz="1250" dirty="0"/>
          </a:p>
          <a:p>
            <a:pPr marL="203200" indent="-203200">
              <a:spcAft>
                <a:spcPts val="600"/>
              </a:spcAft>
              <a:buSzPct val="100000"/>
              <a:buChar char="•"/>
            </a:pPr>
            <a:r>
              <a:rPr lang="en-US" sz="125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Pursuit workspaces (roles, tasks, files)</a:t>
            </a:r>
            <a:endParaRPr lang="en-US" sz="1250" dirty="0"/>
          </a:p>
          <a:p>
            <a:pPr marL="203200" indent="-203200">
              <a:spcAft>
                <a:spcPts val="600"/>
              </a:spcAft>
              <a:buSzPct val="100000"/>
              <a:buChar char="•"/>
            </a:pPr>
            <a:r>
              <a:rPr lang="en-US" sz="125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Template library + compliance matrices</a:t>
            </a:r>
            <a:endParaRPr lang="en-US" sz="1250" dirty="0"/>
          </a:p>
          <a:p>
            <a:pPr marL="203200" indent="-203200">
              <a:spcAft>
                <a:spcPts val="600"/>
              </a:spcAft>
              <a:buSzPct val="100000"/>
              <a:buChar char="•"/>
            </a:pPr>
            <a:r>
              <a:rPr lang="en-US" sz="125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Automated reminders + cadence</a:t>
            </a:r>
            <a:endParaRPr lang="en-US" sz="1250" dirty="0"/>
          </a:p>
        </p:txBody>
      </p:sp>
      <p:sp>
        <p:nvSpPr>
          <p:cNvPr id="14" name="Shape 12"/>
          <p:cNvSpPr/>
          <p:nvPr/>
        </p:nvSpPr>
        <p:spPr>
          <a:xfrm>
            <a:off x="7731557" y="2560320"/>
            <a:ext cx="0" cy="3429000"/>
          </a:xfrm>
          <a:prstGeom prst="line">
            <a:avLst/>
          </a:prstGeom>
          <a:noFill/>
          <a:ln w="12700">
            <a:solidFill>
              <a:srgbClr val="E5E7E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9312402" y="2240280"/>
            <a:ext cx="201168" cy="201168"/>
          </a:xfrm>
          <a:prstGeom prst="ellipse">
            <a:avLst/>
          </a:prstGeom>
          <a:solidFill>
            <a:srgbClr val="0E2A4D"/>
          </a:solidFill>
          <a:ln w="12700">
            <a:solidFill>
              <a:srgbClr val="0E2A4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822997" y="2496312"/>
            <a:ext cx="3179978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0B1F3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Phase 3 (90–180 days)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7960157" y="2880360"/>
            <a:ext cx="2905658" cy="2560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03200" indent="-203200">
              <a:spcAft>
                <a:spcPts val="600"/>
              </a:spcAft>
              <a:buSzPct val="100000"/>
              <a:buChar char="•"/>
            </a:pPr>
            <a:r>
              <a:rPr lang="en-US" sz="125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Proposal first-draft automation</a:t>
            </a:r>
            <a:endParaRPr lang="en-US" sz="1250" dirty="0"/>
          </a:p>
          <a:p>
            <a:pPr marL="203200" indent="-203200">
              <a:spcAft>
                <a:spcPts val="600"/>
              </a:spcAft>
              <a:buSzPct val="100000"/>
              <a:buChar char="•"/>
            </a:pPr>
            <a:r>
              <a:rPr lang="en-US" sz="125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Capture plan builder + win themes</a:t>
            </a:r>
            <a:endParaRPr lang="en-US" sz="1250" dirty="0"/>
          </a:p>
          <a:p>
            <a:pPr marL="203200" indent="-203200">
              <a:spcAft>
                <a:spcPts val="600"/>
              </a:spcAft>
              <a:buSzPct val="100000"/>
              <a:buChar char="•"/>
            </a:pPr>
            <a:r>
              <a:rPr lang="en-US" sz="125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Sponsor module expansion</a:t>
            </a:r>
            <a:endParaRPr lang="en-US" sz="1250" dirty="0"/>
          </a:p>
          <a:p>
            <a:pPr marL="203200" indent="-203200">
              <a:spcAft>
                <a:spcPts val="600"/>
              </a:spcAft>
              <a:buSzPct val="100000"/>
              <a:buChar char="•"/>
            </a:pPr>
            <a:r>
              <a:rPr lang="en-US" sz="125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Analytics: pipeline → pursuits → wins</a:t>
            </a:r>
            <a:endParaRPr lang="en-US" sz="1250" dirty="0"/>
          </a:p>
        </p:txBody>
      </p:sp>
      <p:sp>
        <p:nvSpPr>
          <p:cNvPr id="18" name="Shape 16"/>
          <p:cNvSpPr/>
          <p:nvPr/>
        </p:nvSpPr>
        <p:spPr>
          <a:xfrm>
            <a:off x="1005840" y="5577840"/>
            <a:ext cx="10180015" cy="640080"/>
          </a:xfrm>
          <a:prstGeom prst="roundRect">
            <a:avLst/>
          </a:prstGeom>
          <a:solidFill>
            <a:srgbClr val="ECFDF5"/>
          </a:solidFill>
          <a:ln w="12700">
            <a:solidFill>
              <a:srgbClr val="A7F3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188720" y="5742432"/>
            <a:ext cx="9814255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16A34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Principle: build the minimum platform that reliably produces wins; automate only after cadence is stable.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548640" y="6537960"/>
            <a:ext cx="7315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KDM Consortium | Strategic Plan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11094415" y="6537960"/>
            <a:ext cx="5486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00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6/8</a:t>
            </a:r>
            <a:endParaRPr lang="en-US" sz="1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8640" y="411480"/>
            <a:ext cx="1109441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0B1F3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90-Day Launch Plan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548640" y="960120"/>
            <a:ext cx="1109441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Start small, build cadence, scale with proof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48640" y="1353312"/>
            <a:ext cx="11094415" cy="0"/>
          </a:xfrm>
          <a:prstGeom prst="line">
            <a:avLst/>
          </a:prstGeom>
          <a:noFill/>
          <a:ln w="12700">
            <a:solidFill>
              <a:srgbClr val="D1D5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685800" y="1737360"/>
            <a:ext cx="10820095" cy="47548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5E7EB"/>
            </a:solidFill>
            <a:prstDash val="solid"/>
          </a:ln>
          <a:effectLst>
            <a:outerShdw blurRad="381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1005840" y="2057400"/>
            <a:ext cx="3225698" cy="3703320"/>
          </a:xfrm>
          <a:prstGeom prst="roundRect">
            <a:avLst/>
          </a:prstGeom>
          <a:solidFill>
            <a:srgbClr val="F9FAFB"/>
          </a:solidFill>
          <a:ln w="12700">
            <a:solidFill>
              <a:srgbClr val="E5E7E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1005840" y="2057400"/>
            <a:ext cx="3225698" cy="384048"/>
          </a:xfrm>
          <a:prstGeom prst="rect">
            <a:avLst/>
          </a:prstGeom>
          <a:solidFill>
            <a:srgbClr val="0E2A4D"/>
          </a:solidFill>
          <a:ln w="12700">
            <a:solidFill>
              <a:srgbClr val="0E2A4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1188720" y="2139696"/>
            <a:ext cx="2859938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Weeks 1–2: Foundation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1234440" y="2542032"/>
            <a:ext cx="2768498" cy="3108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spcAft>
                <a:spcPts val="600"/>
              </a:spcAft>
              <a:buSzPct val="100000"/>
              <a:buChar char="•"/>
            </a:pPr>
            <a:r>
              <a:rPr lang="en-US" sz="122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Finalize member charter + selection criteria</a:t>
            </a:r>
            <a:endParaRPr lang="en-US" sz="1220" dirty="0"/>
          </a:p>
          <a:p>
            <a:pPr marL="190500" indent="-190500">
              <a:spcAft>
                <a:spcPts val="600"/>
              </a:spcAft>
              <a:buSzPct val="100000"/>
              <a:buChar char="•"/>
            </a:pPr>
            <a:r>
              <a:rPr lang="en-US" sz="122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Publish membership scope (credits + pursuit packs)</a:t>
            </a:r>
            <a:endParaRPr lang="en-US" sz="1220" dirty="0"/>
          </a:p>
          <a:p>
            <a:pPr marL="190500" indent="-190500">
              <a:spcAft>
                <a:spcPts val="600"/>
              </a:spcAft>
              <a:buSzPct val="100000"/>
              <a:buChar char="•"/>
            </a:pPr>
            <a:r>
              <a:rPr lang="en-US" sz="122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MVP: onboarding, billing, directory, events, opportunity board</a:t>
            </a:r>
            <a:endParaRPr lang="en-US" sz="1220" dirty="0"/>
          </a:p>
          <a:p>
            <a:pPr marL="190500" indent="-190500">
              <a:spcAft>
                <a:spcPts val="600"/>
              </a:spcAft>
              <a:buSzPct val="100000"/>
              <a:buChar char="•"/>
            </a:pPr>
            <a:r>
              <a:rPr lang="en-US" sz="122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Create starter templates: capability brief, past performance x3, pursuit brief</a:t>
            </a:r>
            <a:endParaRPr lang="en-US" sz="1220" dirty="0"/>
          </a:p>
        </p:txBody>
      </p:sp>
      <p:sp>
        <p:nvSpPr>
          <p:cNvPr id="10" name="Shape 8"/>
          <p:cNvSpPr/>
          <p:nvPr/>
        </p:nvSpPr>
        <p:spPr>
          <a:xfrm>
            <a:off x="4368698" y="2057400"/>
            <a:ext cx="3225698" cy="3703320"/>
          </a:xfrm>
          <a:prstGeom prst="roundRect">
            <a:avLst/>
          </a:prstGeom>
          <a:solidFill>
            <a:srgbClr val="F9FAFB"/>
          </a:solidFill>
          <a:ln w="12700">
            <a:solidFill>
              <a:srgbClr val="E5E7E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4368698" y="2057400"/>
            <a:ext cx="3225698" cy="384048"/>
          </a:xfrm>
          <a:prstGeom prst="rect">
            <a:avLst/>
          </a:prstGeom>
          <a:solidFill>
            <a:srgbClr val="00A6A6"/>
          </a:solidFill>
          <a:ln w="12700">
            <a:solidFill>
              <a:srgbClr val="00A6A6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4551578" y="2139696"/>
            <a:ext cx="2859938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Weeks 3–4: Founding Cohort (5)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4597298" y="2542032"/>
            <a:ext cx="2768498" cy="3108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spcAft>
                <a:spcPts val="600"/>
              </a:spcAft>
              <a:buSzPct val="100000"/>
              <a:buChar char="•"/>
            </a:pPr>
            <a:r>
              <a:rPr lang="en-US" sz="122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Onboard founding members (profiles + badges)</a:t>
            </a:r>
            <a:endParaRPr lang="en-US" sz="1220" dirty="0"/>
          </a:p>
          <a:p>
            <a:pPr marL="190500" indent="-190500">
              <a:spcAft>
                <a:spcPts val="600"/>
              </a:spcAft>
              <a:buSzPct val="100000"/>
              <a:buChar char="•"/>
            </a:pPr>
            <a:r>
              <a:rPr lang="en-US" sz="122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Publish 2 pursuit briefs + form first team</a:t>
            </a:r>
            <a:endParaRPr lang="en-US" sz="1220" dirty="0"/>
          </a:p>
          <a:p>
            <a:pPr marL="190500" indent="-190500">
              <a:spcAft>
                <a:spcPts val="600"/>
              </a:spcAft>
              <a:buSzPct val="100000"/>
              <a:buChar char="•"/>
            </a:pPr>
            <a:r>
              <a:rPr lang="en-US" sz="122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Host first buyer briefing (start the habit)</a:t>
            </a:r>
            <a:endParaRPr lang="en-US" sz="1220" dirty="0"/>
          </a:p>
          <a:p>
            <a:pPr marL="190500" indent="-190500">
              <a:spcAft>
                <a:spcPts val="600"/>
              </a:spcAft>
              <a:buSzPct val="100000"/>
              <a:buChar char="•"/>
            </a:pPr>
            <a:r>
              <a:rPr lang="en-US" sz="122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Create a “value recap” report for each member</a:t>
            </a:r>
            <a:endParaRPr lang="en-US" sz="1220" dirty="0"/>
          </a:p>
        </p:txBody>
      </p:sp>
      <p:sp>
        <p:nvSpPr>
          <p:cNvPr id="14" name="Shape 12"/>
          <p:cNvSpPr/>
          <p:nvPr/>
        </p:nvSpPr>
        <p:spPr>
          <a:xfrm>
            <a:off x="7731557" y="2057400"/>
            <a:ext cx="3225698" cy="3703320"/>
          </a:xfrm>
          <a:prstGeom prst="roundRect">
            <a:avLst/>
          </a:prstGeom>
          <a:solidFill>
            <a:srgbClr val="F9FAFB"/>
          </a:solidFill>
          <a:ln w="12700">
            <a:solidFill>
              <a:srgbClr val="E5E7E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7731557" y="2057400"/>
            <a:ext cx="3225698" cy="384048"/>
          </a:xfrm>
          <a:prstGeom prst="rect">
            <a:avLst/>
          </a:prstGeom>
          <a:solidFill>
            <a:srgbClr val="1E88E5"/>
          </a:solidFill>
          <a:ln w="12700">
            <a:solidFill>
              <a:srgbClr val="1E88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914437" y="2139696"/>
            <a:ext cx="2859938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Months 2–3: Prove the Engine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0157" y="2542032"/>
            <a:ext cx="2768498" cy="3108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spcAft>
                <a:spcPts val="600"/>
              </a:spcAft>
              <a:buSzPct val="100000"/>
              <a:buChar char="•"/>
            </a:pPr>
            <a:r>
              <a:rPr lang="en-US" sz="122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Launch 1–2 active pursuits/month with full cadence</a:t>
            </a:r>
            <a:endParaRPr lang="en-US" sz="1220" dirty="0"/>
          </a:p>
          <a:p>
            <a:pPr marL="190500" indent="-190500">
              <a:spcAft>
                <a:spcPts val="600"/>
              </a:spcAft>
              <a:buSzPct val="100000"/>
              <a:buChar char="•"/>
            </a:pPr>
            <a:r>
              <a:rPr lang="en-US" sz="122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Recruit to 10–15 members via targeted outreach</a:t>
            </a:r>
            <a:endParaRPr lang="en-US" sz="1220" dirty="0"/>
          </a:p>
          <a:p>
            <a:pPr marL="190500" indent="-190500">
              <a:spcAft>
                <a:spcPts val="600"/>
              </a:spcAft>
              <a:buSzPct val="100000"/>
              <a:buChar char="•"/>
            </a:pPr>
            <a:r>
              <a:rPr lang="en-US" sz="122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Begin sponsor package + outreach (3–5 sponsors)</a:t>
            </a:r>
            <a:endParaRPr lang="en-US" sz="1220" dirty="0"/>
          </a:p>
          <a:p>
            <a:pPr marL="190500" indent="-190500">
              <a:spcAft>
                <a:spcPts val="600"/>
              </a:spcAft>
              <a:buSzPct val="100000"/>
              <a:buChar char="•"/>
            </a:pPr>
            <a:r>
              <a:rPr lang="en-US" sz="122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Lock monthly buyer briefings + quarterly showcase date</a:t>
            </a:r>
            <a:endParaRPr lang="en-US" sz="1220" dirty="0"/>
          </a:p>
        </p:txBody>
      </p:sp>
      <p:sp>
        <p:nvSpPr>
          <p:cNvPr id="18" name="Shape 16"/>
          <p:cNvSpPr/>
          <p:nvPr/>
        </p:nvSpPr>
        <p:spPr>
          <a:xfrm>
            <a:off x="1005840" y="5897880"/>
            <a:ext cx="10180015" cy="502920"/>
          </a:xfrm>
          <a:prstGeom prst="roundRect">
            <a:avLst/>
          </a:prstGeom>
          <a:solidFill>
            <a:srgbClr val="EEF2FF"/>
          </a:solidFill>
          <a:ln w="12700">
            <a:solidFill>
              <a:srgbClr val="C7D2F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188720" y="6016752"/>
            <a:ext cx="9814255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80" b="1" dirty="0">
                <a:solidFill>
                  <a:srgbClr val="0B1F3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90-day KPIs: 2–4 pursuit briefs • 1–2 active pursuits/month • 1 buyer briefing/month • 10–15 members</a:t>
            </a:r>
            <a:endParaRPr lang="en-US" sz="1280" dirty="0"/>
          </a:p>
        </p:txBody>
      </p:sp>
      <p:sp>
        <p:nvSpPr>
          <p:cNvPr id="20" name="Text 18"/>
          <p:cNvSpPr/>
          <p:nvPr/>
        </p:nvSpPr>
        <p:spPr>
          <a:xfrm>
            <a:off x="548640" y="6537960"/>
            <a:ext cx="7315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KDM Consortium | Strategic Plan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11094415" y="6537960"/>
            <a:ext cx="5486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00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7/8</a:t>
            </a:r>
            <a:endParaRPr lang="en-US" sz="1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5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>
            <a:extLst>
              <a:ext uri="{FF2B5EF4-FFF2-40B4-BE49-F238E27FC236}">
                <a16:creationId xmlns:a16="http://schemas.microsoft.com/office/drawing/2014/main" id="{D59D1D57-883E-B81B-FF64-82ED5FD869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5289" y="4884157"/>
            <a:ext cx="2834886" cy="1432684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548640" y="411480"/>
            <a:ext cx="1109441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400" b="1" dirty="0">
                <a:solidFill>
                  <a:srgbClr val="0B1F3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Scoreboard &amp; Next Steps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548640" y="960120"/>
            <a:ext cx="1109441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Make progress visible; keep the cadence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48640" y="1353312"/>
            <a:ext cx="11094415" cy="0"/>
          </a:xfrm>
          <a:prstGeom prst="line">
            <a:avLst/>
          </a:prstGeom>
          <a:noFill/>
          <a:ln w="12700">
            <a:solidFill>
              <a:srgbClr val="D1D5D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731825" y="1777677"/>
            <a:ext cx="7802329" cy="47548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E5E7EB"/>
            </a:solidFill>
            <a:prstDash val="solid"/>
          </a:ln>
          <a:effectLst>
            <a:outerShdw blurRad="38100" dist="19050" dir="2700000" algn="bl" rotWithShape="0">
              <a:srgbClr val="000000">
                <a:alpha val="12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1005840" y="2057400"/>
            <a:ext cx="7040880" cy="411480"/>
          </a:xfrm>
          <a:prstGeom prst="rect">
            <a:avLst/>
          </a:prstGeom>
          <a:solidFill>
            <a:srgbClr val="0E2A4D"/>
          </a:solidFill>
          <a:ln w="12700">
            <a:solidFill>
              <a:srgbClr val="0E2A4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1188720" y="2148840"/>
            <a:ext cx="23774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KPI category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3657600" y="2148840"/>
            <a:ext cx="274320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Metric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6492240" y="2148840"/>
            <a:ext cx="155448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Target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1005839" y="2514600"/>
            <a:ext cx="7040879" cy="438912"/>
          </a:xfrm>
          <a:prstGeom prst="rect">
            <a:avLst/>
          </a:pr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1188720" y="2624328"/>
            <a:ext cx="237744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Members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3657600" y="2624328"/>
            <a:ext cx="274320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Onboarding completion rate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6492240" y="2624328"/>
            <a:ext cx="155448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≥ 90%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1041168" y="2953512"/>
            <a:ext cx="7005549" cy="438912"/>
          </a:xfrm>
          <a:prstGeom prst="rect">
            <a:avLst/>
          </a:prstGeom>
          <a:solidFill>
            <a:srgbClr val="F9FAFB"/>
          </a:solidFill>
          <a:ln w="12700">
            <a:solidFill>
              <a:srgbClr val="E5E7E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1188720" y="3063240"/>
            <a:ext cx="237744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Members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3657600" y="3063240"/>
            <a:ext cx="274320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Retention (annualized)</a:t>
            </a:r>
            <a:endParaRPr lang="en-US" sz="1200" dirty="0"/>
          </a:p>
        </p:txBody>
      </p:sp>
      <p:sp>
        <p:nvSpPr>
          <p:cNvPr id="17" name="Text 15"/>
          <p:cNvSpPr/>
          <p:nvPr/>
        </p:nvSpPr>
        <p:spPr>
          <a:xfrm>
            <a:off x="6492240" y="3063240"/>
            <a:ext cx="155448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≥ 80%</a:t>
            </a:r>
            <a:endParaRPr lang="en-US" sz="1200" dirty="0"/>
          </a:p>
        </p:txBody>
      </p:sp>
      <p:sp>
        <p:nvSpPr>
          <p:cNvPr id="18" name="Shape 16"/>
          <p:cNvSpPr/>
          <p:nvPr/>
        </p:nvSpPr>
        <p:spPr>
          <a:xfrm>
            <a:off x="1005840" y="3392424"/>
            <a:ext cx="7005548" cy="438912"/>
          </a:xfrm>
          <a:prstGeom prst="rect">
            <a:avLst/>
          </a:pr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188720" y="3502152"/>
            <a:ext cx="237744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Pipeline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3657600" y="3502152"/>
            <a:ext cx="274320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Qualified opportunities / month</a:t>
            </a:r>
            <a:endParaRPr lang="en-US" sz="1200" dirty="0"/>
          </a:p>
        </p:txBody>
      </p:sp>
      <p:sp>
        <p:nvSpPr>
          <p:cNvPr id="21" name="Text 19"/>
          <p:cNvSpPr/>
          <p:nvPr/>
        </p:nvSpPr>
        <p:spPr>
          <a:xfrm>
            <a:off x="6492240" y="3502152"/>
            <a:ext cx="155448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6–10 (Month 9+)</a:t>
            </a:r>
            <a:endParaRPr lang="en-US" sz="1200" dirty="0"/>
          </a:p>
        </p:txBody>
      </p:sp>
      <p:sp>
        <p:nvSpPr>
          <p:cNvPr id="22" name="Shape 20"/>
          <p:cNvSpPr/>
          <p:nvPr/>
        </p:nvSpPr>
        <p:spPr>
          <a:xfrm>
            <a:off x="1005840" y="3831336"/>
            <a:ext cx="7005548" cy="438912"/>
          </a:xfrm>
          <a:prstGeom prst="rect">
            <a:avLst/>
          </a:prstGeom>
          <a:solidFill>
            <a:srgbClr val="F9FAFB"/>
          </a:solidFill>
          <a:ln w="12700">
            <a:solidFill>
              <a:srgbClr val="E5E7E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1188720" y="3941064"/>
            <a:ext cx="237744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Pipeline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3657600" y="3941064"/>
            <a:ext cx="274320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Pursuits launched / month</a:t>
            </a:r>
            <a:endParaRPr lang="en-US" sz="1200" dirty="0"/>
          </a:p>
        </p:txBody>
      </p:sp>
      <p:sp>
        <p:nvSpPr>
          <p:cNvPr id="25" name="Text 23"/>
          <p:cNvSpPr/>
          <p:nvPr/>
        </p:nvSpPr>
        <p:spPr>
          <a:xfrm>
            <a:off x="6492240" y="3941064"/>
            <a:ext cx="155448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3–6 (Month 6+)</a:t>
            </a:r>
            <a:endParaRPr lang="en-US" sz="1200" dirty="0"/>
          </a:p>
        </p:txBody>
      </p:sp>
      <p:sp>
        <p:nvSpPr>
          <p:cNvPr id="26" name="Shape 24"/>
          <p:cNvSpPr/>
          <p:nvPr/>
        </p:nvSpPr>
        <p:spPr>
          <a:xfrm>
            <a:off x="1005840" y="4270248"/>
            <a:ext cx="7005548" cy="438912"/>
          </a:xfrm>
          <a:prstGeom prst="rect">
            <a:avLst/>
          </a:pr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1188720" y="4379976"/>
            <a:ext cx="237744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Execution</a:t>
            </a:r>
            <a:endParaRPr lang="en-US" sz="1200" dirty="0"/>
          </a:p>
        </p:txBody>
      </p:sp>
      <p:sp>
        <p:nvSpPr>
          <p:cNvPr id="28" name="Text 26"/>
          <p:cNvSpPr/>
          <p:nvPr/>
        </p:nvSpPr>
        <p:spPr>
          <a:xfrm>
            <a:off x="3657600" y="4379976"/>
            <a:ext cx="274320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On-time submission rate</a:t>
            </a:r>
            <a:endParaRPr lang="en-US" sz="1200" dirty="0"/>
          </a:p>
        </p:txBody>
      </p:sp>
      <p:sp>
        <p:nvSpPr>
          <p:cNvPr id="29" name="Text 27"/>
          <p:cNvSpPr/>
          <p:nvPr/>
        </p:nvSpPr>
        <p:spPr>
          <a:xfrm>
            <a:off x="6492240" y="4379976"/>
            <a:ext cx="155448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≥ 95%</a:t>
            </a:r>
            <a:endParaRPr lang="en-US" sz="1200" dirty="0"/>
          </a:p>
        </p:txBody>
      </p:sp>
      <p:sp>
        <p:nvSpPr>
          <p:cNvPr id="30" name="Shape 28"/>
          <p:cNvSpPr/>
          <p:nvPr/>
        </p:nvSpPr>
        <p:spPr>
          <a:xfrm>
            <a:off x="1005840" y="4709160"/>
            <a:ext cx="7005548" cy="438912"/>
          </a:xfrm>
          <a:prstGeom prst="rect">
            <a:avLst/>
          </a:prstGeom>
          <a:solidFill>
            <a:srgbClr val="F9FAFB"/>
          </a:solidFill>
          <a:ln w="12700">
            <a:solidFill>
              <a:srgbClr val="E5E7E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1188720" y="4818888"/>
            <a:ext cx="237744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Buyer</a:t>
            </a:r>
            <a:endParaRPr lang="en-US" sz="1200" dirty="0"/>
          </a:p>
        </p:txBody>
      </p:sp>
      <p:sp>
        <p:nvSpPr>
          <p:cNvPr id="32" name="Text 30"/>
          <p:cNvSpPr/>
          <p:nvPr/>
        </p:nvSpPr>
        <p:spPr>
          <a:xfrm>
            <a:off x="3657600" y="4818888"/>
            <a:ext cx="274320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Buyer briefings / month</a:t>
            </a:r>
            <a:endParaRPr lang="en-US" sz="1200" dirty="0"/>
          </a:p>
        </p:txBody>
      </p:sp>
      <p:sp>
        <p:nvSpPr>
          <p:cNvPr id="33" name="Text 31"/>
          <p:cNvSpPr/>
          <p:nvPr/>
        </p:nvSpPr>
        <p:spPr>
          <a:xfrm>
            <a:off x="6492240" y="4818888"/>
            <a:ext cx="155448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</a:t>
            </a:r>
            <a:endParaRPr lang="en-US" sz="1200" dirty="0"/>
          </a:p>
        </p:txBody>
      </p:sp>
      <p:sp>
        <p:nvSpPr>
          <p:cNvPr id="34" name="Shape 32"/>
          <p:cNvSpPr/>
          <p:nvPr/>
        </p:nvSpPr>
        <p:spPr>
          <a:xfrm>
            <a:off x="1005840" y="5148072"/>
            <a:ext cx="7005548" cy="438912"/>
          </a:xfrm>
          <a:prstGeom prst="rect">
            <a:avLst/>
          </a:prstGeom>
          <a:solidFill>
            <a:srgbClr val="FFFFFF"/>
          </a:solidFill>
          <a:ln w="12700">
            <a:solidFill>
              <a:srgbClr val="E5E7E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1188720" y="5257800"/>
            <a:ext cx="237744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Buyer</a:t>
            </a:r>
            <a:endParaRPr lang="en-US" sz="1200" dirty="0"/>
          </a:p>
        </p:txBody>
      </p:sp>
      <p:sp>
        <p:nvSpPr>
          <p:cNvPr id="36" name="Text 34"/>
          <p:cNvSpPr/>
          <p:nvPr/>
        </p:nvSpPr>
        <p:spPr>
          <a:xfrm>
            <a:off x="3657600" y="5257800"/>
            <a:ext cx="274320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Showcases / quarter</a:t>
            </a:r>
            <a:endParaRPr lang="en-US" sz="1200" dirty="0"/>
          </a:p>
        </p:txBody>
      </p:sp>
      <p:sp>
        <p:nvSpPr>
          <p:cNvPr id="37" name="Text 35"/>
          <p:cNvSpPr/>
          <p:nvPr/>
        </p:nvSpPr>
        <p:spPr>
          <a:xfrm>
            <a:off x="6492240" y="5257800"/>
            <a:ext cx="155448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</a:t>
            </a:r>
            <a:endParaRPr lang="en-US" sz="1200" dirty="0"/>
          </a:p>
        </p:txBody>
      </p:sp>
      <p:sp>
        <p:nvSpPr>
          <p:cNvPr id="38" name="Shape 36"/>
          <p:cNvSpPr/>
          <p:nvPr/>
        </p:nvSpPr>
        <p:spPr>
          <a:xfrm>
            <a:off x="1005840" y="5586984"/>
            <a:ext cx="7005548" cy="438912"/>
          </a:xfrm>
          <a:prstGeom prst="rect">
            <a:avLst/>
          </a:prstGeom>
          <a:solidFill>
            <a:srgbClr val="F9FAFB"/>
          </a:solidFill>
          <a:ln w="12700">
            <a:solidFill>
              <a:srgbClr val="E5E7E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1188720" y="5696712"/>
            <a:ext cx="237744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Outcomes</a:t>
            </a:r>
            <a:endParaRPr lang="en-US" sz="1200" dirty="0"/>
          </a:p>
        </p:txBody>
      </p:sp>
      <p:sp>
        <p:nvSpPr>
          <p:cNvPr id="40" name="Text 38"/>
          <p:cNvSpPr/>
          <p:nvPr/>
        </p:nvSpPr>
        <p:spPr>
          <a:xfrm>
            <a:off x="3657600" y="5696712"/>
            <a:ext cx="274320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Wins / seats at table (IDIQ)</a:t>
            </a:r>
            <a:endParaRPr lang="en-US" sz="1200" dirty="0"/>
          </a:p>
        </p:txBody>
      </p:sp>
      <p:sp>
        <p:nvSpPr>
          <p:cNvPr id="41" name="Text 39"/>
          <p:cNvSpPr/>
          <p:nvPr/>
        </p:nvSpPr>
        <p:spPr>
          <a:xfrm>
            <a:off x="6492240" y="5696712"/>
            <a:ext cx="1554480" cy="2377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200" b="1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Growing QoQ</a:t>
            </a:r>
            <a:endParaRPr lang="en-US" sz="1200" dirty="0"/>
          </a:p>
        </p:txBody>
      </p:sp>
      <p:sp>
        <p:nvSpPr>
          <p:cNvPr id="43" name="Text 41"/>
          <p:cNvSpPr/>
          <p:nvPr/>
        </p:nvSpPr>
        <p:spPr>
          <a:xfrm>
            <a:off x="8686800" y="2057400"/>
            <a:ext cx="2819095" cy="29260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B1F3A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Next steps (2 weeks)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732520" y="2423160"/>
            <a:ext cx="2727655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203200" indent="-203200">
              <a:spcAft>
                <a:spcPts val="600"/>
              </a:spcAft>
              <a:buSzPct val="100000"/>
              <a:buChar char="•"/>
            </a:pPr>
            <a:r>
              <a:rPr lang="en-US" sz="125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Confirm member charter + selection rules</a:t>
            </a:r>
            <a:endParaRPr lang="en-US" sz="1250" dirty="0"/>
          </a:p>
          <a:p>
            <a:pPr marL="203200" indent="-203200">
              <a:spcAft>
                <a:spcPts val="600"/>
              </a:spcAft>
              <a:buSzPct val="100000"/>
              <a:buChar char="•"/>
            </a:pPr>
            <a:r>
              <a:rPr lang="en-US" sz="125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Finalize $1,750 membership scope (credits + packs)</a:t>
            </a:r>
            <a:endParaRPr lang="en-US" sz="1250" dirty="0"/>
          </a:p>
          <a:p>
            <a:pPr marL="203200" indent="-203200">
              <a:spcAft>
                <a:spcPts val="600"/>
              </a:spcAft>
              <a:buSzPct val="100000"/>
              <a:buChar char="•"/>
            </a:pPr>
            <a:r>
              <a:rPr lang="en-US" sz="125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Onboard 5 founding members (capabilities + past performance)</a:t>
            </a:r>
            <a:endParaRPr lang="en-US" sz="1250" dirty="0"/>
          </a:p>
          <a:p>
            <a:pPr marL="203200" indent="-203200">
              <a:spcAft>
                <a:spcPts val="600"/>
              </a:spcAft>
              <a:buSzPct val="100000"/>
              <a:buChar char="•"/>
            </a:pPr>
            <a:r>
              <a:rPr lang="en-US" sz="125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Publish first 2 pursuit briefs</a:t>
            </a:r>
            <a:endParaRPr lang="en-US" sz="1250" dirty="0"/>
          </a:p>
          <a:p>
            <a:pPr marL="203200" indent="-203200">
              <a:spcAft>
                <a:spcPts val="600"/>
              </a:spcAft>
              <a:buSzPct val="100000"/>
              <a:buChar char="•"/>
            </a:pPr>
            <a:r>
              <a:rPr lang="en-US" sz="1250" dirty="0">
                <a:solidFill>
                  <a:srgbClr val="111827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Schedule first buyer briefing + quarterly showcase date</a:t>
            </a:r>
            <a:endParaRPr lang="en-US" sz="1250" dirty="0"/>
          </a:p>
        </p:txBody>
      </p:sp>
      <p:sp>
        <p:nvSpPr>
          <p:cNvPr id="45" name="Shape 43"/>
          <p:cNvSpPr/>
          <p:nvPr/>
        </p:nvSpPr>
        <p:spPr>
          <a:xfrm>
            <a:off x="8427566" y="177476"/>
            <a:ext cx="2819095" cy="1417320"/>
          </a:xfrm>
          <a:prstGeom prst="roundRect">
            <a:avLst/>
          </a:prstGeom>
          <a:solidFill>
            <a:srgbClr val="0E2A4D"/>
          </a:solidFill>
          <a:ln w="12700">
            <a:solidFill>
              <a:srgbClr val="0E2A4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8869680" y="5047488"/>
            <a:ext cx="2453335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E5E7E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Operating mantra</a:t>
            </a:r>
            <a:endParaRPr lang="en-US" sz="1200" dirty="0"/>
          </a:p>
        </p:txBody>
      </p:sp>
      <p:sp>
        <p:nvSpPr>
          <p:cNvPr id="47" name="Text 45"/>
          <p:cNvSpPr/>
          <p:nvPr/>
        </p:nvSpPr>
        <p:spPr>
          <a:xfrm>
            <a:off x="8869679" y="635508"/>
            <a:ext cx="245333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“Cadence first. Automation second. Proof always.”</a:t>
            </a:r>
            <a:endParaRPr lang="en-US" sz="2200" dirty="0"/>
          </a:p>
        </p:txBody>
      </p:sp>
      <p:sp>
        <p:nvSpPr>
          <p:cNvPr id="48" name="Text 46"/>
          <p:cNvSpPr/>
          <p:nvPr/>
        </p:nvSpPr>
        <p:spPr>
          <a:xfrm>
            <a:off x="8869680" y="5564125"/>
            <a:ext cx="2453335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D1D5D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Build trust with members and buyers by shipping reliably—every week.</a:t>
            </a:r>
            <a:endParaRPr lang="en-US" sz="1200" dirty="0"/>
          </a:p>
        </p:txBody>
      </p:sp>
      <p:sp>
        <p:nvSpPr>
          <p:cNvPr id="49" name="Text 47"/>
          <p:cNvSpPr/>
          <p:nvPr/>
        </p:nvSpPr>
        <p:spPr>
          <a:xfrm>
            <a:off x="548640" y="6537960"/>
            <a:ext cx="7315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KDM Consortium | Strategic Plan</a:t>
            </a:r>
            <a:endParaRPr lang="en-US" sz="1000" dirty="0"/>
          </a:p>
        </p:txBody>
      </p:sp>
      <p:sp>
        <p:nvSpPr>
          <p:cNvPr id="50" name="Text 48"/>
          <p:cNvSpPr/>
          <p:nvPr/>
        </p:nvSpPr>
        <p:spPr>
          <a:xfrm>
            <a:off x="11094415" y="6537960"/>
            <a:ext cx="5486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r">
              <a:buNone/>
            </a:pPr>
            <a:r>
              <a:rPr lang="en-US" sz="1000" dirty="0">
                <a:solidFill>
                  <a:srgbClr val="4B5563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8/8</a:t>
            </a:r>
            <a:endParaRPr lang="en-US" sz="1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1288</Words>
  <Application>Microsoft Office PowerPoint</Application>
  <PresentationFormat>Widescreen</PresentationFormat>
  <Paragraphs>178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KDM Consortium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KDM Consortium Strategic Business &amp; Marketing Plan</dc:subject>
  <dc:creator>Strategic Value Plus Solutions (V+) &amp; KDM</dc:creator>
  <cp:lastModifiedBy>Nelinia Varenas</cp:lastModifiedBy>
  <cp:revision>2</cp:revision>
  <dcterms:created xsi:type="dcterms:W3CDTF">2025-12-23T02:19:59Z</dcterms:created>
  <dcterms:modified xsi:type="dcterms:W3CDTF">2025-12-23T02:28:59Z</dcterms:modified>
</cp:coreProperties>
</file>